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9"/>
  </p:notesMasterIdLst>
  <p:sldIdLst>
    <p:sldId id="312" r:id="rId2"/>
    <p:sldId id="313" r:id="rId3"/>
    <p:sldId id="315" r:id="rId4"/>
    <p:sldId id="316" r:id="rId5"/>
    <p:sldId id="321" r:id="rId6"/>
    <p:sldId id="320" r:id="rId7"/>
    <p:sldId id="327" r:id="rId8"/>
    <p:sldId id="324" r:id="rId9"/>
    <p:sldId id="944" r:id="rId10"/>
    <p:sldId id="945" r:id="rId11"/>
    <p:sldId id="947" r:id="rId12"/>
    <p:sldId id="323" r:id="rId13"/>
    <p:sldId id="946" r:id="rId14"/>
    <p:sldId id="964" r:id="rId15"/>
    <p:sldId id="948" r:id="rId16"/>
    <p:sldId id="949" r:id="rId17"/>
    <p:sldId id="308" r:id="rId18"/>
    <p:sldId id="318" r:id="rId19"/>
    <p:sldId id="971" r:id="rId20"/>
    <p:sldId id="972" r:id="rId21"/>
    <p:sldId id="970" r:id="rId22"/>
    <p:sldId id="954" r:id="rId23"/>
    <p:sldId id="952" r:id="rId24"/>
    <p:sldId id="940" r:id="rId25"/>
    <p:sldId id="961" r:id="rId26"/>
    <p:sldId id="963" r:id="rId27"/>
    <p:sldId id="973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7BE62D-8F8A-D693-BB73-99BB4A589CE6}" name="Russell Oades" initials="RO" userId="S::oader635@firstactuarial.co.uk::6cf1154a-d9dd-41d7-a853-5fce754692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324" y="-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F6977C-8D01-45BD-BBEF-87331BD0C02F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55392-2DA8-4528-8D8A-E43E89C773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68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D1DD4D5-095A-413D-81B6-C351C6C3A95B}"/>
              </a:ext>
            </a:extLst>
          </p:cNvPr>
          <p:cNvGrpSpPr/>
          <p:nvPr userDrawn="1"/>
        </p:nvGrpSpPr>
        <p:grpSpPr>
          <a:xfrm>
            <a:off x="0" y="0"/>
            <a:ext cx="9143999" cy="6858000"/>
            <a:chOff x="0" y="0"/>
            <a:chExt cx="9143999" cy="6858000"/>
          </a:xfrm>
        </p:grpSpPr>
        <p:pic>
          <p:nvPicPr>
            <p:cNvPr id="10" name="Picture 9" descr="A picture containing rain&#10;&#10;Description automatically generated">
              <a:extLst>
                <a:ext uri="{FF2B5EF4-FFF2-40B4-BE49-F238E27FC236}">
                  <a16:creationId xmlns:a16="http://schemas.microsoft.com/office/drawing/2014/main" id="{392BAB38-AFB3-494B-9947-D73AFC6BEC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3999" cy="685800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1F794BA-85F7-49B2-9AF3-02907BA827E1}"/>
                </a:ext>
              </a:extLst>
            </p:cNvPr>
            <p:cNvSpPr/>
            <p:nvPr userDrawn="1"/>
          </p:nvSpPr>
          <p:spPr>
            <a:xfrm>
              <a:off x="6616460" y="5827575"/>
              <a:ext cx="2147978" cy="8212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5F1827E7-5BFE-4DD9-AD9B-3BCC55AE770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899" y="5957296"/>
            <a:ext cx="1834105" cy="720000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A67F9DD-2B79-462D-AAAB-7A34C84F4B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34379" y="3127619"/>
            <a:ext cx="3476625" cy="276345"/>
          </a:xfrm>
        </p:spPr>
        <p:txBody>
          <a:bodyPr/>
          <a:lstStyle>
            <a:lvl1pPr algn="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sz="1400" dirty="0"/>
              <a:t>Scheme Name</a:t>
            </a:r>
            <a:endParaRPr lang="en-GB" dirty="0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57043DEE-D31D-4B19-A931-74AFFDB18C7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15417" y="4517868"/>
            <a:ext cx="2795587" cy="224496"/>
          </a:xfrm>
        </p:spPr>
        <p:txBody>
          <a:bodyPr>
            <a:noAutofit/>
          </a:bodyPr>
          <a:lstStyle>
            <a:lvl1pPr algn="r"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FA Name FIA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FFE1A453-56BB-41AE-804A-26C8655F8F0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669242" y="4850765"/>
            <a:ext cx="3941762" cy="353084"/>
          </a:xfrm>
        </p:spPr>
        <p:txBody>
          <a:bodyPr/>
          <a:lstStyle>
            <a:lvl1pPr algn="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sz="1400" dirty="0"/>
              <a:t>DD MMMM YYYY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A5D9DF-5BF1-4F69-9CDF-6893F3A3D6F3}"/>
              </a:ext>
            </a:extLst>
          </p:cNvPr>
          <p:cNvSpPr txBox="1"/>
          <p:nvPr userDrawn="1"/>
        </p:nvSpPr>
        <p:spPr>
          <a:xfrm>
            <a:off x="2225997" y="6088289"/>
            <a:ext cx="627580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100"/>
              </a:spcBef>
              <a:spcAft>
                <a:spcPts val="1100"/>
              </a:spcAft>
            </a:pPr>
            <a:r>
              <a:rPr lang="en-GB" sz="90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 Actuarial LLP is Regulated in the UK by the Institute and Faculty of Actuaries in respect of a range of investment business activities. First Actuarial LLP is a limited liability partnership registered in England &amp; Wales. Number OC348086. Registered address: First Actuarial LLP, </a:t>
            </a:r>
            <a:r>
              <a:rPr lang="en-GB" sz="900" dirty="0" err="1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Mayesbrook</a:t>
            </a:r>
            <a:r>
              <a:rPr lang="en-GB" sz="90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House, </a:t>
            </a:r>
            <a:r>
              <a:rPr lang="en-GB" sz="900" dirty="0" err="1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Lawnswood</a:t>
            </a:r>
            <a:r>
              <a:rPr lang="en-GB" sz="90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Business Park, Leeds, LS16 6QY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2D319B-2703-4A8B-A74E-E6CDA2C0093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721366" y="3774280"/>
            <a:ext cx="4889638" cy="353084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GB" dirty="0"/>
              <a:t>Title of Paper</a:t>
            </a:r>
          </a:p>
        </p:txBody>
      </p:sp>
    </p:spTree>
    <p:extLst>
      <p:ext uri="{BB962C8B-B14F-4D97-AF65-F5344CB8AC3E}">
        <p14:creationId xmlns:p14="http://schemas.microsoft.com/office/powerpoint/2010/main" val="204970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D1DD4D5-095A-413D-81B6-C351C6C3A95B}"/>
              </a:ext>
            </a:extLst>
          </p:cNvPr>
          <p:cNvGrpSpPr/>
          <p:nvPr userDrawn="1"/>
        </p:nvGrpSpPr>
        <p:grpSpPr>
          <a:xfrm>
            <a:off x="0" y="0"/>
            <a:ext cx="9143999" cy="6858000"/>
            <a:chOff x="0" y="0"/>
            <a:chExt cx="9143999" cy="6858000"/>
          </a:xfrm>
        </p:grpSpPr>
        <p:pic>
          <p:nvPicPr>
            <p:cNvPr id="10" name="Picture 9" descr="A picture containing rain&#10;&#10;Description automatically generated">
              <a:extLst>
                <a:ext uri="{FF2B5EF4-FFF2-40B4-BE49-F238E27FC236}">
                  <a16:creationId xmlns:a16="http://schemas.microsoft.com/office/drawing/2014/main" id="{392BAB38-AFB3-494B-9947-D73AFC6BEC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3999" cy="685800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1F794BA-85F7-49B2-9AF3-02907BA827E1}"/>
                </a:ext>
              </a:extLst>
            </p:cNvPr>
            <p:cNvSpPr/>
            <p:nvPr userDrawn="1"/>
          </p:nvSpPr>
          <p:spPr>
            <a:xfrm>
              <a:off x="6616460" y="5827575"/>
              <a:ext cx="2147978" cy="8212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5F1827E7-5BFE-4DD9-AD9B-3BCC55AE770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899" y="5957296"/>
            <a:ext cx="1834105" cy="720000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A67F9DD-2B79-462D-AAAB-7A34C84F4B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34379" y="2908956"/>
            <a:ext cx="3476625" cy="276345"/>
          </a:xfrm>
        </p:spPr>
        <p:txBody>
          <a:bodyPr/>
          <a:lstStyle>
            <a:lvl1pPr algn="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sz="1400" dirty="0"/>
              <a:t>Scheme Name</a:t>
            </a:r>
            <a:endParaRPr lang="en-GB" dirty="0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57043DEE-D31D-4B19-A931-74AFFDB18C7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15417" y="4517868"/>
            <a:ext cx="2795587" cy="224496"/>
          </a:xfrm>
        </p:spPr>
        <p:txBody>
          <a:bodyPr>
            <a:noAutofit/>
          </a:bodyPr>
          <a:lstStyle>
            <a:lvl1pPr algn="r"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FA Name FIA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FFE1A453-56BB-41AE-804A-26C8655F8F0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669242" y="4850765"/>
            <a:ext cx="3941762" cy="353084"/>
          </a:xfrm>
        </p:spPr>
        <p:txBody>
          <a:bodyPr/>
          <a:lstStyle>
            <a:lvl1pPr algn="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sz="1400" dirty="0"/>
              <a:t>DD MMMM YYYY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A5D9DF-5BF1-4F69-9CDF-6893F3A3D6F3}"/>
              </a:ext>
            </a:extLst>
          </p:cNvPr>
          <p:cNvSpPr txBox="1"/>
          <p:nvPr userDrawn="1"/>
        </p:nvSpPr>
        <p:spPr>
          <a:xfrm>
            <a:off x="2225997" y="6088289"/>
            <a:ext cx="627580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100"/>
              </a:spcBef>
              <a:spcAft>
                <a:spcPts val="1100"/>
              </a:spcAft>
            </a:pPr>
            <a:r>
              <a:rPr lang="en-GB" sz="90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 Actuarial LLP is Regulated in the UK by the Institute and Faculty of Actuaries in respect of a range of investment business activities. First Actuarial LLP is a limited liability partnership registered in England &amp; Wales. Number OC348086. Registered address: First Actuarial LLP, </a:t>
            </a:r>
            <a:r>
              <a:rPr lang="en-GB" sz="900" dirty="0" err="1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Mayesbrook</a:t>
            </a:r>
            <a:r>
              <a:rPr lang="en-GB" sz="90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House, </a:t>
            </a:r>
            <a:r>
              <a:rPr lang="en-GB" sz="900" dirty="0" err="1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Lawnswood</a:t>
            </a:r>
            <a:r>
              <a:rPr lang="en-GB" sz="900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Business Park, Leeds, LS16 6QY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2D319B-2703-4A8B-A74E-E6CDA2C0093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721366" y="3482750"/>
            <a:ext cx="4889638" cy="353084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GB" dirty="0"/>
              <a:t>Title of Paper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1226378-7639-4F19-B764-46EEB8FF72F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21366" y="3832183"/>
            <a:ext cx="4889638" cy="353084"/>
          </a:xfrm>
        </p:spPr>
        <p:txBody>
          <a:bodyPr>
            <a:normAutofit/>
          </a:bodyPr>
          <a:lstStyle>
            <a:lvl1pPr marL="0" indent="0" algn="r"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GB" dirty="0"/>
              <a:t>Sub-title (if required)</a:t>
            </a:r>
          </a:p>
        </p:txBody>
      </p:sp>
    </p:spTree>
    <p:extLst>
      <p:ext uri="{BB962C8B-B14F-4D97-AF65-F5344CB8AC3E}">
        <p14:creationId xmlns:p14="http://schemas.microsoft.com/office/powerpoint/2010/main" val="40213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385" y="1267213"/>
            <a:ext cx="5472398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687FE-72A5-41B9-BA23-511EFEC09D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D1EB4F3-BC1D-43A1-99D7-2CE320EE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9B906BA-CF3B-45D2-A99C-D904301FB8D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278220" y="1267212"/>
            <a:ext cx="5472398" cy="4666447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E36321-3A6E-46AF-9360-36DE257CEC8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rm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38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BAB18A5-0A87-4060-85D4-84AC9D511E3B}"/>
              </a:ext>
            </a:extLst>
          </p:cNvPr>
          <p:cNvSpPr/>
          <p:nvPr userDrawn="1"/>
        </p:nvSpPr>
        <p:spPr>
          <a:xfrm>
            <a:off x="9312000" y="0"/>
            <a:ext cx="2880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alpha val="40000"/>
                </a:schemeClr>
              </a:gs>
              <a:gs pos="75000">
                <a:schemeClr val="tx2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D1EB4F3-BC1D-43A1-99D7-2CE320EE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E36321-3A6E-46AF-9360-36DE257CEC8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BB48AA3-D46D-4ECD-9962-2B0E443EE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634C5CE-5286-46E3-BDDE-0442C8FB464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897429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473DDC8-31E8-483C-B407-80056A79F46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640043" y="1227979"/>
            <a:ext cx="2188210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D15BE9F-757D-4642-B738-9521DD7B27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8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8A1C252-8E41-4361-9780-E0BA79BB59F2}"/>
              </a:ext>
            </a:extLst>
          </p:cNvPr>
          <p:cNvSpPr/>
          <p:nvPr userDrawn="1"/>
        </p:nvSpPr>
        <p:spPr>
          <a:xfrm>
            <a:off x="9300713" y="0"/>
            <a:ext cx="2880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40000"/>
                </a:schemeClr>
              </a:gs>
              <a:gs pos="75000">
                <a:schemeClr val="accent2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D1EB4F3-BC1D-43A1-99D7-2CE320EE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E36321-3A6E-46AF-9360-36DE257CEC8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D15BE9F-757D-4642-B738-9521DD7B27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07AA3F2-8157-4B0F-BFFE-59CC5B2B8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08847E2-555B-40AB-B579-EF2B0D15D6A0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897429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EC58B65-C558-444A-85D6-C52EAECDA9B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640043" y="1227979"/>
            <a:ext cx="2188210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643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7F3948A-F8F1-4D59-886D-B539976AD504}"/>
              </a:ext>
            </a:extLst>
          </p:cNvPr>
          <p:cNvSpPr/>
          <p:nvPr userDrawn="1"/>
        </p:nvSpPr>
        <p:spPr>
          <a:xfrm>
            <a:off x="9300713" y="0"/>
            <a:ext cx="2880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40000"/>
                </a:schemeClr>
              </a:gs>
              <a:gs pos="75000">
                <a:schemeClr val="bg1">
                  <a:lumMod val="50000"/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D1EB4F3-BC1D-43A1-99D7-2CE320EE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E36321-3A6E-46AF-9360-36DE257CEC8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D15BE9F-757D-4642-B738-9521DD7B27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DDF3096-B7EB-4975-90B6-17BA599BC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EC40F3A-48FA-4B5B-893C-089EB8A95590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897429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E956D6B-7AB8-4147-9783-85D180D7AC7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640043" y="1227979"/>
            <a:ext cx="2188210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663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D8388B1-8F34-40A0-A4C6-BFD6309847C4}"/>
              </a:ext>
            </a:extLst>
          </p:cNvPr>
          <p:cNvSpPr/>
          <p:nvPr userDrawn="1"/>
        </p:nvSpPr>
        <p:spPr>
          <a:xfrm>
            <a:off x="9312000" y="0"/>
            <a:ext cx="2880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alpha val="40000"/>
                </a:schemeClr>
              </a:gs>
              <a:gs pos="75000">
                <a:schemeClr val="accent5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D1EB4F3-BC1D-43A1-99D7-2CE320EE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E36321-3A6E-46AF-9360-36DE257CEC8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D15BE9F-757D-4642-B738-9521DD7B27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EB37D43-9225-4BD5-976D-D5AFD2EAE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D9253BE-3F60-4A90-9B3D-AAFD3696369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897429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963BF33-D862-4D2C-9CF0-A83C7D58FF4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640043" y="1227979"/>
            <a:ext cx="2188210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165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4A31D41-7A6D-4BA7-94F4-A3D7D4E9E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4595" r="87049" b="34595"/>
          <a:stretch/>
        </p:blipFill>
        <p:spPr>
          <a:xfrm>
            <a:off x="9309329" y="0"/>
            <a:ext cx="2882671" cy="6858000"/>
          </a:xfrm>
          <a:prstGeom prst="rect">
            <a:avLst/>
          </a:prstGeom>
        </p:spPr>
      </p:pic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2A2B42A-26EC-476D-96A0-7D36A61779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F9A5D14-2C20-4DF3-A0B2-CE8B33854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57244AC-5EF7-402B-98FC-A0E30090639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3929082-5AEB-438D-BEF5-ACD3BE607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076E8D5-2EFF-4A86-89F1-850E2625F15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897429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172077AA-31D5-4A9F-8044-B46E9E6D3FC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640043" y="1227979"/>
            <a:ext cx="2188210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613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DD561E-3B92-4508-9D6A-04672F74D7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4595" r="87051" b="34596"/>
          <a:stretch/>
        </p:blipFill>
        <p:spPr>
          <a:xfrm>
            <a:off x="9309601" y="1"/>
            <a:ext cx="2882400" cy="6858000"/>
          </a:xfrm>
          <a:prstGeom prst="rect">
            <a:avLst/>
          </a:prstGeom>
        </p:spPr>
      </p:pic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0F88315-FB4E-4489-8455-CA6CFFFE82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836116-C578-485F-9A80-06AD3809A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8A72C45-3752-45AA-A3B4-0279F118D8EB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28A579A-09AA-456C-813F-01B825B4D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A542FD9-720A-4293-BCC0-B871D476531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897429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A7F6041-9640-4357-BE73-65C0E5A4199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640043" y="1227979"/>
            <a:ext cx="2188210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409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09D231-F2D3-45E1-B560-0E8E46FEAD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4596" r="87051" b="34594"/>
          <a:stretch/>
        </p:blipFill>
        <p:spPr>
          <a:xfrm>
            <a:off x="9309601" y="1"/>
            <a:ext cx="2882400" cy="6858000"/>
          </a:xfrm>
          <a:prstGeom prst="rect">
            <a:avLst/>
          </a:prstGeom>
        </p:spPr>
      </p:pic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F6E1D23-7613-4258-9A85-2488AF08AD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6270E282-7010-4496-B5DB-0D4BD1B8C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A3ECF36-CAFD-451E-9B8C-ECBF3994809B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72865B3-8715-4660-BD21-83C518D1F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11AA46C-0E6A-4B94-B326-8A582E0D80F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897429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CEB20FF-DFA5-494A-A7A7-8E21BCB644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640043" y="1227979"/>
            <a:ext cx="2188210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317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41AD56-5685-462A-AF74-7DC19947E2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4595" r="87050" b="34595"/>
          <a:stretch/>
        </p:blipFill>
        <p:spPr>
          <a:xfrm>
            <a:off x="9309601" y="-1"/>
            <a:ext cx="2882400" cy="6858001"/>
          </a:xfrm>
          <a:prstGeom prst="rect">
            <a:avLst/>
          </a:prstGeom>
        </p:spPr>
      </p:pic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35CB92D8-2E82-47D0-8285-30C4B73987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2EF1DC51-BA42-4706-B385-B556B25C8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A9757CD-65C9-494E-91FC-55133F3385C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3D47AA2-CE73-4B6F-93B0-A5180ED07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6FFECC1-BAC4-42BB-B544-630E1817DAA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897429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1F4A623B-2937-46A6-8511-DDED5FBCD71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640043" y="1227979"/>
            <a:ext cx="2188210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035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BAB18A5-0A87-4060-85D4-84AC9D511E3B}"/>
              </a:ext>
            </a:extLst>
          </p:cNvPr>
          <p:cNvSpPr/>
          <p:nvPr userDrawn="1"/>
        </p:nvSpPr>
        <p:spPr>
          <a:xfrm>
            <a:off x="6097200" y="0"/>
            <a:ext cx="60948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alpha val="40000"/>
                </a:schemeClr>
              </a:gs>
              <a:gs pos="75000">
                <a:schemeClr val="tx2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D1EB4F3-BC1D-43A1-99D7-2CE320EE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E36321-3A6E-46AF-9360-36DE257CEC8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D15BE9F-757D-4642-B738-9521DD7B27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0451B76-B80B-4098-8377-E965DA4B9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267213"/>
            <a:ext cx="5201426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D94E1DF-08D6-43B3-84B7-5B0A30FAA03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49189" y="1267213"/>
            <a:ext cx="5201426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00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8A1C252-8E41-4361-9780-E0BA79BB59F2}"/>
              </a:ext>
            </a:extLst>
          </p:cNvPr>
          <p:cNvSpPr/>
          <p:nvPr userDrawn="1"/>
        </p:nvSpPr>
        <p:spPr>
          <a:xfrm>
            <a:off x="6096000" y="0"/>
            <a:ext cx="60948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40000"/>
                </a:schemeClr>
              </a:gs>
              <a:gs pos="75000">
                <a:schemeClr val="accent2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D1EB4F3-BC1D-43A1-99D7-2CE320EE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E36321-3A6E-46AF-9360-36DE257CEC8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D15BE9F-757D-4642-B738-9521DD7B27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AA1B77A-9961-403A-AFE5-6AA4B156D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267213"/>
            <a:ext cx="5201426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A7F789A-0611-44D0-95A6-70165D7D1D6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49189" y="1267213"/>
            <a:ext cx="5201426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478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7F3948A-F8F1-4D59-886D-B539976AD504}"/>
              </a:ext>
            </a:extLst>
          </p:cNvPr>
          <p:cNvSpPr/>
          <p:nvPr userDrawn="1"/>
        </p:nvSpPr>
        <p:spPr>
          <a:xfrm>
            <a:off x="6097200" y="0"/>
            <a:ext cx="60948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40000"/>
                </a:schemeClr>
              </a:gs>
              <a:gs pos="75000">
                <a:schemeClr val="bg1">
                  <a:lumMod val="50000"/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D1EB4F3-BC1D-43A1-99D7-2CE320EE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E36321-3A6E-46AF-9360-36DE257CEC8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D15BE9F-757D-4642-B738-9521DD7B27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5A1F571-E1D7-4CCE-8B71-D7503353E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267213"/>
            <a:ext cx="5201426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078062A-1CBB-44B7-A373-7B329DB9ADB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49189" y="1267213"/>
            <a:ext cx="5201426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11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D8388B1-8F34-40A0-A4C6-BFD6309847C4}"/>
              </a:ext>
            </a:extLst>
          </p:cNvPr>
          <p:cNvSpPr/>
          <p:nvPr userDrawn="1"/>
        </p:nvSpPr>
        <p:spPr>
          <a:xfrm>
            <a:off x="6097200" y="0"/>
            <a:ext cx="60948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alpha val="40000"/>
                </a:schemeClr>
              </a:gs>
              <a:gs pos="75000">
                <a:schemeClr val="accent5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D1EB4F3-BC1D-43A1-99D7-2CE320EE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E36321-3A6E-46AF-9360-36DE257CEC8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D15BE9F-757D-4642-B738-9521DD7B27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E7BC713-795F-471F-8428-D91B030A9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267213"/>
            <a:ext cx="5201426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3E73AAB-73E7-4119-A678-DEA242C3ED5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49189" y="1267213"/>
            <a:ext cx="5201426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017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4A31D41-7A6D-4BA7-94F4-A3D7D4E9E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t="34595" r="76444" b="34595"/>
          <a:stretch/>
        </p:blipFill>
        <p:spPr>
          <a:xfrm>
            <a:off x="6948615" y="0"/>
            <a:ext cx="5243385" cy="6858000"/>
          </a:xfrm>
          <a:prstGeom prst="rect">
            <a:avLst/>
          </a:prstGeom>
        </p:spPr>
      </p:pic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1FF54F3-C93A-4B9F-9A9E-0B8808163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267213"/>
            <a:ext cx="5932119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7D5A5FA-0139-4409-9000-CF730354AFC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88154" y="1267213"/>
            <a:ext cx="4108909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2A2B42A-26EC-476D-96A0-7D36A61779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7B56E59-E61D-4A0F-BDC1-1E72F646C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D7F0478-7138-43A9-8FE4-261B71A7DD47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26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DD561E-3B92-4508-9D6A-04672F74D7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4595" r="76442" b="34596"/>
          <a:stretch/>
        </p:blipFill>
        <p:spPr>
          <a:xfrm>
            <a:off x="6948000" y="1"/>
            <a:ext cx="5244000" cy="6858000"/>
          </a:xfrm>
          <a:prstGeom prst="rect">
            <a:avLst/>
          </a:prstGeom>
        </p:spPr>
      </p:pic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0F88315-FB4E-4489-8455-CA6CFFFE82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21F611BC-9EDC-4550-97E7-3AB35FD6B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6844C18-E5B7-4B73-AD57-1CFB71E2AA37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7096885-9F67-4FA5-9636-A6BB46E64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267213"/>
            <a:ext cx="5932119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5E21C40-C925-42BD-B706-DC64A8A6546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88154" y="1267213"/>
            <a:ext cx="4108909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604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09D231-F2D3-45E1-B560-0E8E46FEAD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4596" r="76442" b="34594"/>
          <a:stretch/>
        </p:blipFill>
        <p:spPr>
          <a:xfrm>
            <a:off x="6948000" y="1"/>
            <a:ext cx="5244000" cy="6858000"/>
          </a:xfrm>
          <a:prstGeom prst="rect">
            <a:avLst/>
          </a:prstGeom>
        </p:spPr>
      </p:pic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F6E1D23-7613-4258-9A85-2488AF08AD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A97750EC-0FF0-48C1-86ED-DD8043E71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48514B0-021A-4AC8-9298-CAAB169C011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27D6868-3AAE-4684-BD6B-9693BED49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267213"/>
            <a:ext cx="5932119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2140485-3849-4C25-9AC9-12D22A111D4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88154" y="1267213"/>
            <a:ext cx="4108909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56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41AD56-5685-462A-AF74-7DC19947E2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4595" r="76440" b="34595"/>
          <a:stretch/>
        </p:blipFill>
        <p:spPr>
          <a:xfrm>
            <a:off x="6948000" y="-1"/>
            <a:ext cx="5244000" cy="6858001"/>
          </a:xfrm>
          <a:prstGeom prst="rect">
            <a:avLst/>
          </a:prstGeom>
        </p:spPr>
      </p:pic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35CB92D8-2E82-47D0-8285-30C4B73987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80396599-D4E3-4EF9-9929-A58882F9F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D03F451-612D-431D-9990-06650CB4AFA7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BEDAF09A-F328-4B14-A493-E1AA49E44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267213"/>
            <a:ext cx="5932119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93EC114-B340-4777-8BE5-C38D8E8C4EA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88154" y="1267213"/>
            <a:ext cx="4108909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410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32827E-C327-4F7C-AE36-32FD2F9EAC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4595" r="87050" b="34595"/>
          <a:stretch/>
        </p:blipFill>
        <p:spPr>
          <a:xfrm>
            <a:off x="9309600" y="0"/>
            <a:ext cx="2882400" cy="6858000"/>
          </a:xfrm>
          <a:prstGeom prst="rect">
            <a:avLst/>
          </a:prstGeom>
        </p:spPr>
      </p:pic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D1EB4F3-BC1D-43A1-99D7-2CE320EE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E36321-3A6E-46AF-9360-36DE257CEC8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rm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87DDF86-6AF5-48AA-9FD3-E589217895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3AFFCB6-C1F2-45FE-A934-8A6798BBE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2156A3C-6AB5-4B52-AE57-2F68E80B1C9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897429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22B97DE-A7F8-41D2-AC49-906005AA714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640043" y="1227979"/>
            <a:ext cx="2188210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064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3EFAC9-A888-4067-9FD5-45AF30AB5D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4596" r="87050" b="34594"/>
          <a:stretch/>
        </p:blipFill>
        <p:spPr>
          <a:xfrm>
            <a:off x="9309601" y="0"/>
            <a:ext cx="2882400" cy="6858000"/>
          </a:xfrm>
          <a:prstGeom prst="rect">
            <a:avLst/>
          </a:prstGeom>
        </p:spPr>
      </p:pic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D1EB4F3-BC1D-43A1-99D7-2CE320EE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E36321-3A6E-46AF-9360-36DE257CEC8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rm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F39D77C-BB52-45CC-95AB-8C9BE2DB88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4B8BB14-9DAB-4F83-A065-62E676455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2AEFBA2-0660-498E-A350-92B20F3E5BA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897429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0C0E8D2-AFCF-45DF-BB21-91E541B50E2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640043" y="1227979"/>
            <a:ext cx="2188210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045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553B4F-1BBB-4285-B21E-9E9262FCF5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4594" r="87050" b="34595"/>
          <a:stretch/>
        </p:blipFill>
        <p:spPr>
          <a:xfrm>
            <a:off x="9309601" y="1"/>
            <a:ext cx="2882400" cy="6858000"/>
          </a:xfrm>
          <a:prstGeom prst="rect">
            <a:avLst/>
          </a:prstGeom>
        </p:spPr>
      </p:pic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D1EB4F3-BC1D-43A1-99D7-2CE320EE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E36321-3A6E-46AF-9360-36DE257CEC8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rm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5EE51D3-7C8D-4820-A896-7D7337846B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CB681AA-2129-47E3-B698-18F16A580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444819E-5CC1-4C3A-8A62-EBD1C044001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897429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4611532-4705-4A5B-A604-4BF840BCC05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640043" y="1227979"/>
            <a:ext cx="2188210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544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C1B8FB-B57D-494C-86FC-6E9FBBB9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4595" r="87051" b="34595"/>
          <a:stretch/>
        </p:blipFill>
        <p:spPr>
          <a:xfrm>
            <a:off x="9309601" y="-1"/>
            <a:ext cx="2882400" cy="6858001"/>
          </a:xfrm>
          <a:prstGeom prst="rect">
            <a:avLst/>
          </a:prstGeom>
        </p:spPr>
      </p:pic>
      <p:pic>
        <p:nvPicPr>
          <p:cNvPr id="7" name="FALogo.36597.55">
            <a:extLst>
              <a:ext uri="{FF2B5EF4-FFF2-40B4-BE49-F238E27FC236}">
                <a16:creationId xmlns:a16="http://schemas.microsoft.com/office/drawing/2014/main" id="{E4998E50-C8D5-4E61-BFB4-0A5F3B667D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2" y="6198818"/>
            <a:ext cx="1147584" cy="450000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D1EB4F3-BC1D-43A1-99D7-2CE320EE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E36321-3A6E-46AF-9360-36DE257CEC8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41385" y="598448"/>
            <a:ext cx="10515600" cy="403608"/>
          </a:xfrm>
        </p:spPr>
        <p:txBody>
          <a:bodyPr>
            <a:norm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 dirty="0"/>
              <a:t>Click to edit Master sub-title style</a:t>
            </a:r>
          </a:p>
          <a:p>
            <a:pPr lvl="0"/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998457C-5743-409F-A3A4-ED3B401DDF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00713" y="6423437"/>
            <a:ext cx="2743200" cy="365125"/>
          </a:xfrm>
        </p:spPr>
        <p:txBody>
          <a:bodyPr/>
          <a:lstStyle/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E4C7A92-5F24-4677-84CA-9EC015D84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AE405B3-4DE4-403B-B1C4-81544D47A78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897429" y="1267213"/>
            <a:ext cx="4110737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5793919-EDA8-40FA-955A-64DDCE54F8E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640043" y="1227979"/>
            <a:ext cx="2188210" cy="4666448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>
                <a:solidFill>
                  <a:schemeClr val="tx2">
                    <a:lumMod val="50000"/>
                  </a:schemeClr>
                </a:solidFill>
              </a:defRPr>
            </a:lvl1pPr>
            <a:lvl2pPr marL="719138" indent="-363538"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/>
            </a:lvl2pPr>
            <a:lvl3pPr marL="1074738" indent="-355600"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/>
            </a:lvl3pPr>
            <a:lvl4pPr marL="1439863" indent="-365125">
              <a:buClr>
                <a:srgbClr val="00AEEF"/>
              </a:buClr>
              <a:buFont typeface="Arial" panose="020B0604020202020204" pitchFamily="34" charset="0"/>
              <a:buChar char="-"/>
              <a:defRPr sz="1400"/>
            </a:lvl4pPr>
            <a:lvl5pPr marL="1795463" indent="-355600"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198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39999"/>
            <a:ext cx="10515600" cy="432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913C1-6111-4633-95BB-05E097AD44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D5B6F-6B2C-45CA-BEA9-5F5F424092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87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81" r:id="rId2"/>
    <p:sldLayoutId id="2147483678" r:id="rId3"/>
    <p:sldLayoutId id="2147483682" r:id="rId4"/>
    <p:sldLayoutId id="2147483694" r:id="rId5"/>
    <p:sldLayoutId id="2147483695" r:id="rId6"/>
    <p:sldLayoutId id="2147483696" r:id="rId7"/>
    <p:sldLayoutId id="2147483684" r:id="rId8"/>
    <p:sldLayoutId id="2147483685" r:id="rId9"/>
    <p:sldLayoutId id="2147483686" r:id="rId10"/>
    <p:sldLayoutId id="2147483687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680" r:id="rId20"/>
    <p:sldLayoutId id="2147483691" r:id="rId21"/>
    <p:sldLayoutId id="2147483692" r:id="rId22"/>
    <p:sldLayoutId id="2147483693" r:id="rId23"/>
  </p:sldLayoutIdLst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kern="1200">
          <a:solidFill>
            <a:srgbClr val="00B0F0"/>
          </a:solidFill>
          <a:latin typeface="+mj-lt"/>
          <a:ea typeface="+mj-ea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90000"/>
        </a:lnSpc>
        <a:spcBef>
          <a:spcPts val="1000"/>
        </a:spcBef>
        <a:buClr>
          <a:srgbClr val="00B0F0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19138" indent="-363538" algn="l" defTabSz="914400" rtl="0" eaLnBrk="1" latinLnBrk="0" hangingPunct="1">
        <a:lnSpc>
          <a:spcPct val="90000"/>
        </a:lnSpc>
        <a:spcBef>
          <a:spcPts val="500"/>
        </a:spcBef>
        <a:buClr>
          <a:srgbClr val="00B0F0"/>
        </a:buClr>
        <a:buFont typeface="Arial" panose="020B0604020202020204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74738" indent="-355600" algn="l" defTabSz="914400" rtl="0" eaLnBrk="1" latinLnBrk="0" hangingPunct="1">
        <a:lnSpc>
          <a:spcPct val="90000"/>
        </a:lnSpc>
        <a:spcBef>
          <a:spcPts val="500"/>
        </a:spcBef>
        <a:buClr>
          <a:srgbClr val="00B0F0"/>
        </a:buClr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39863" indent="-365125" algn="l" defTabSz="914400" rtl="0" eaLnBrk="1" latinLnBrk="0" hangingPunct="1">
        <a:lnSpc>
          <a:spcPct val="90000"/>
        </a:lnSpc>
        <a:spcBef>
          <a:spcPts val="500"/>
        </a:spcBef>
        <a:buClr>
          <a:srgbClr val="00B0F0"/>
        </a:buClr>
        <a:buFont typeface="Arial" panose="020B0604020202020204" pitchFamily="34" charset="0"/>
        <a:buChar char="-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95463" indent="-355600" algn="l" defTabSz="914400" rtl="0" eaLnBrk="1" latinLnBrk="0" hangingPunct="1">
        <a:lnSpc>
          <a:spcPct val="90000"/>
        </a:lnSpc>
        <a:spcBef>
          <a:spcPts val="500"/>
        </a:spcBef>
        <a:buClr>
          <a:srgbClr val="00B0F0"/>
        </a:buClr>
        <a:buFont typeface="Arial" panose="020B0604020202020204" pitchFamily="34" charset="0"/>
        <a:buChar char="·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C6A104-2DD6-A742-4799-B96F38F6B60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EC01EF-A750-28CA-1E88-AB6CE56FFA2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97024-F4DB-D19F-7D32-944BC6A2EC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38FD76-040D-DE05-2085-4B750FFD74B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9B3A58-2D83-D9FB-6077-56DB9977CFB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011F1A-5F91-EB8C-31BA-D855ED552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952"/>
            <a:ext cx="12191999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461755A4-237C-5CD0-69AF-EB7068962401}"/>
              </a:ext>
            </a:extLst>
          </p:cNvPr>
          <p:cNvSpPr txBox="1">
            <a:spLocks/>
          </p:cNvSpPr>
          <p:nvPr/>
        </p:nvSpPr>
        <p:spPr>
          <a:xfrm>
            <a:off x="268738" y="5318952"/>
            <a:ext cx="8546679" cy="4490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>
                <a:solidFill>
                  <a:srgbClr val="00B0F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/>
              <a:t>State of the Nation</a:t>
            </a:r>
          </a:p>
          <a:p>
            <a:r>
              <a:rPr lang="en-GB" sz="3200" dirty="0"/>
              <a:t>An overview of capital market conditions</a:t>
            </a:r>
            <a:br>
              <a:rPr lang="en-GB" sz="3200" b="1" dirty="0"/>
            </a:br>
            <a:r>
              <a:rPr lang="en-GB" sz="2400" dirty="0"/>
              <a:t>Richard Lunt FIA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98528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7366E1-5E50-41C2-FB10-09AA43840D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2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96A04F9-737F-44FD-2010-2DA850715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Global equity markets – 2022 to-date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4B1ACE-DCD6-F51C-788E-91278ACB31AD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Significant global developed market equity falls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DE56D13-8D54-ACA1-6023-1A097D6AD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884" y="1057716"/>
            <a:ext cx="10741885" cy="45992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2F201E-9376-999A-488E-10A6E2A24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2313" y="85532"/>
            <a:ext cx="1265001" cy="120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01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607BFC-381F-DCCB-C800-0DB2C57422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3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9824DE9-0569-47BE-2CCD-6B2636C0C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have global markets struggled?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EA0599-5207-15F1-4FAD-DB64A8A2AAE4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There are a few main reasons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46A005-771F-6B9D-CABE-D40A6E3F9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3541" y="2124829"/>
            <a:ext cx="6233846" cy="36009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D6415D-1D7F-03BC-22B7-1F301245A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613" y="2124829"/>
            <a:ext cx="3912041" cy="39120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58D776-9A39-A21B-1712-F49B28B7A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2313" y="85532"/>
            <a:ext cx="1265001" cy="12075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BC122E-1688-92AE-FE0A-DEF5F800A70C}"/>
              </a:ext>
            </a:extLst>
          </p:cNvPr>
          <p:cNvSpPr txBox="1"/>
          <p:nvPr/>
        </p:nvSpPr>
        <p:spPr>
          <a:xfrm>
            <a:off x="1921122" y="1583291"/>
            <a:ext cx="1160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Nature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6B81DC-2A57-D241-BC58-FBCC344791F0}"/>
              </a:ext>
            </a:extLst>
          </p:cNvPr>
          <p:cNvSpPr txBox="1"/>
          <p:nvPr/>
        </p:nvSpPr>
        <p:spPr>
          <a:xfrm>
            <a:off x="7720636" y="1570603"/>
            <a:ext cx="1707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Man-made</a:t>
            </a:r>
          </a:p>
        </p:txBody>
      </p:sp>
    </p:spTree>
    <p:extLst>
      <p:ext uri="{BB962C8B-B14F-4D97-AF65-F5344CB8AC3E}">
        <p14:creationId xmlns:p14="http://schemas.microsoft.com/office/powerpoint/2010/main" val="354790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57E43F-BA28-0818-DEB0-AED449A91B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4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E088C53-535D-7B86-39D1-5FFE7E4FD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Significant rise in commodity prices to mid-year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930DFB-3D83-0251-B509-8E983CF03E59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Oil and gas futures both significantly increased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8BEE37-F729-4761-1046-60EA09418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56" y="1428104"/>
            <a:ext cx="5440929" cy="42174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98F1E6-87BF-4CCA-AC8F-7356E33E8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138" y="1428104"/>
            <a:ext cx="5597718" cy="42174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868AB9-4F47-569D-742E-FCB5E23021E3}"/>
              </a:ext>
            </a:extLst>
          </p:cNvPr>
          <p:cNvSpPr txBox="1"/>
          <p:nvPr/>
        </p:nvSpPr>
        <p:spPr>
          <a:xfrm>
            <a:off x="8640790" y="1295406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Oil Price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4ED651-3D8D-9A24-9293-DD147C4F52CB}"/>
              </a:ext>
            </a:extLst>
          </p:cNvPr>
          <p:cNvSpPr txBox="1"/>
          <p:nvPr/>
        </p:nvSpPr>
        <p:spPr>
          <a:xfrm>
            <a:off x="2489657" y="1402457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Gas Price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EFA30DF-0805-A5EB-051E-B5A925890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2313" y="85532"/>
            <a:ext cx="1265001" cy="120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50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7366E1-5E50-41C2-FB10-09AA43840D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96A04F9-737F-44FD-2010-2DA850715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 wait… has the UK bucked the global economic trend?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DE56D13-8D54-ACA1-6023-1A097D6AD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12" y="1323409"/>
            <a:ext cx="10435398" cy="446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29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B4AB67-6D61-412D-0E79-835CD52001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6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3ADFA2-69FD-5E3C-7D9F-DC2647E02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 wait… has the UK bucked the global economic trend?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A00144-F768-78A6-A34C-323EBDA73A25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UK equity performance has bucked the trend…but why?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1EA914-D38B-F45B-E051-E2EA5760B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19" y="1290108"/>
            <a:ext cx="10515601" cy="448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98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66453B-1853-92D7-A44F-F000AE8B19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7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FB7CBE-D32F-62C2-BDEE-6D484A535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Let me tell you about the UK…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6DC191-B5CA-CDAA-F9BD-17B6C367CE6E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Blighty…a summary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8C64271-339B-CA35-277B-AD30E5D13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384" y="1332322"/>
            <a:ext cx="6741231" cy="44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3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66453B-1853-92D7-A44F-F000AE8B19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8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FB7CBE-D32F-62C2-BDEE-6D484A535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Let me tell you about the UK…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6DC191-B5CA-CDAA-F9BD-17B6C367CE6E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A concentrated stock market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8E28F5-E361-2889-43C8-DDB98477E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8719" y="2462351"/>
            <a:ext cx="3417162" cy="37248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B7F896-B0EC-4907-AED7-C76590ACF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398" y="2407777"/>
            <a:ext cx="3516465" cy="371522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EA8B304-621D-CE73-5AC8-AA71781817FC}"/>
              </a:ext>
            </a:extLst>
          </p:cNvPr>
          <p:cNvSpPr/>
          <p:nvPr/>
        </p:nvSpPr>
        <p:spPr>
          <a:xfrm>
            <a:off x="1250398" y="2479285"/>
            <a:ext cx="2773530" cy="3407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E37D69-7D58-B8CA-B737-158AFB7E6E20}"/>
              </a:ext>
            </a:extLst>
          </p:cNvPr>
          <p:cNvSpPr/>
          <p:nvPr/>
        </p:nvSpPr>
        <p:spPr>
          <a:xfrm>
            <a:off x="6592983" y="2431762"/>
            <a:ext cx="2773530" cy="5287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F8A593-B6B9-2BD1-5D54-170ECC345AC5}"/>
              </a:ext>
            </a:extLst>
          </p:cNvPr>
          <p:cNvSpPr txBox="1"/>
          <p:nvPr/>
        </p:nvSpPr>
        <p:spPr>
          <a:xfrm>
            <a:off x="8184965" y="2083618"/>
            <a:ext cx="1223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FTSE 100</a:t>
            </a:r>
            <a:br>
              <a:rPr lang="en-GB" dirty="0"/>
            </a:b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BC797A-2A03-E4BA-79FB-3D5D4D1BC675}"/>
              </a:ext>
            </a:extLst>
          </p:cNvPr>
          <p:cNvSpPr txBox="1"/>
          <p:nvPr/>
        </p:nvSpPr>
        <p:spPr>
          <a:xfrm>
            <a:off x="2369899" y="2101768"/>
            <a:ext cx="1475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MSCI World</a:t>
            </a:r>
            <a:endParaRPr lang="en-GB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612BC26-3647-3CA1-FA57-0692027D5EF6}"/>
              </a:ext>
            </a:extLst>
          </p:cNvPr>
          <p:cNvSpPr/>
          <p:nvPr/>
        </p:nvSpPr>
        <p:spPr>
          <a:xfrm>
            <a:off x="1058333" y="2015067"/>
            <a:ext cx="4284134" cy="4189089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9E17879-D051-80A2-6145-9BCC2DD56D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6591" y="2429162"/>
            <a:ext cx="715354" cy="6828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8C64271-339B-CA35-277B-AD30E5D135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3840" y="2449382"/>
            <a:ext cx="780323" cy="51098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0D55654-63CB-7933-1500-21F1D6367B50}"/>
              </a:ext>
            </a:extLst>
          </p:cNvPr>
          <p:cNvSpPr txBox="1"/>
          <p:nvPr/>
        </p:nvSpPr>
        <p:spPr>
          <a:xfrm>
            <a:off x="1058333" y="1516168"/>
            <a:ext cx="4335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1" dirty="0"/>
              <a:t>Top 10 holdings…17.5% of the market</a:t>
            </a:r>
          </a:p>
          <a:p>
            <a:endParaRPr lang="en-GB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0261C90-8B49-5F71-7FE2-856E10BC03A7}"/>
              </a:ext>
            </a:extLst>
          </p:cNvPr>
          <p:cNvSpPr txBox="1"/>
          <p:nvPr/>
        </p:nvSpPr>
        <p:spPr>
          <a:xfrm>
            <a:off x="6592983" y="15161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/>
              <a:t>Top 10 holdings…51.3% of the market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88A0E5-3C92-0789-0D33-054784FFB83A}"/>
              </a:ext>
            </a:extLst>
          </p:cNvPr>
          <p:cNvSpPr/>
          <p:nvPr/>
        </p:nvSpPr>
        <p:spPr>
          <a:xfrm>
            <a:off x="6592983" y="2015067"/>
            <a:ext cx="4269308" cy="4107931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D39D94F-187C-8CC9-EECF-BAD21EB968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8677" y="267715"/>
            <a:ext cx="1626474" cy="106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60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2" grpId="0"/>
      <p:bldP spid="17" grpId="0"/>
      <p:bldP spid="24" grpId="0" animBg="1"/>
      <p:bldP spid="28" grpId="0"/>
      <p:bldP spid="30" grpId="0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C71E89-E508-489E-8690-74D28E8F3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4" y="1470991"/>
            <a:ext cx="11750616" cy="446267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tx2"/>
                </a:solidFill>
              </a:rPr>
              <a:t>A concentrated stock market </a:t>
            </a:r>
            <a:r>
              <a:rPr lang="en-GB" sz="2000" dirty="0">
                <a:solidFill>
                  <a:schemeClr val="tx2"/>
                </a:solidFill>
              </a:rPr>
              <a:t>– biased towards pharmaceuticals, oil companies and banks.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66453B-1853-92D7-A44F-F000AE8B19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9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FB7CBE-D32F-62C2-BDEE-6D484A535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b="1" dirty="0"/>
              <a:t>United Kingdom: </a:t>
            </a:r>
            <a:r>
              <a:rPr lang="en-GB" sz="3200" dirty="0"/>
              <a:t>Fact file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8C64271-339B-CA35-277B-AD30E5D13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8677" y="267715"/>
            <a:ext cx="1626474" cy="106507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EA8B304-621D-CE73-5AC8-AA71781817FC}"/>
              </a:ext>
            </a:extLst>
          </p:cNvPr>
          <p:cNvSpPr/>
          <p:nvPr/>
        </p:nvSpPr>
        <p:spPr>
          <a:xfrm>
            <a:off x="1671249" y="2634615"/>
            <a:ext cx="2773530" cy="3407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E37D69-7D58-B8CA-B737-158AFB7E6E20}"/>
              </a:ext>
            </a:extLst>
          </p:cNvPr>
          <p:cNvSpPr/>
          <p:nvPr/>
        </p:nvSpPr>
        <p:spPr>
          <a:xfrm>
            <a:off x="5726095" y="2658600"/>
            <a:ext cx="2773530" cy="3407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0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650DD2-F88E-EE15-5E09-B204AF4E83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10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698821-50EF-5384-7179-5AA841619D70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u="sng" dirty="0"/>
              <a:t>Significant</a:t>
            </a:r>
            <a:r>
              <a:rPr lang="en-GB" dirty="0"/>
              <a:t> overseas revenues from the FTSE 100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74DE8E-FAA7-B731-DC99-1F4FC0725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066" y="1512077"/>
            <a:ext cx="8915399" cy="4580627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96042809-8857-8A65-E49D-19212D517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</p:spPr>
        <p:txBody>
          <a:bodyPr/>
          <a:lstStyle/>
          <a:p>
            <a:r>
              <a:rPr lang="en-GB" dirty="0"/>
              <a:t>Let me tell you about the UK…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202036-261F-5F35-809C-7146105A0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8677" y="267715"/>
            <a:ext cx="1626474" cy="106507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04D7AC6-A242-008D-DE01-AE6B90DADB4A}"/>
              </a:ext>
            </a:extLst>
          </p:cNvPr>
          <p:cNvSpPr txBox="1"/>
          <p:nvPr/>
        </p:nvSpPr>
        <p:spPr>
          <a:xfrm>
            <a:off x="5587047" y="6233393"/>
            <a:ext cx="5494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Source: Schroders (first published in 2017)</a:t>
            </a:r>
          </a:p>
        </p:txBody>
      </p:sp>
    </p:spTree>
    <p:extLst>
      <p:ext uri="{BB962C8B-B14F-4D97-AF65-F5344CB8AC3E}">
        <p14:creationId xmlns:p14="http://schemas.microsoft.com/office/powerpoint/2010/main" val="233039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C71E89-E508-489E-8690-74D28E8F3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4" y="1470991"/>
            <a:ext cx="11132549" cy="446267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>
                    <a:lumMod val="65000"/>
                  </a:schemeClr>
                </a:solidFill>
              </a:rPr>
              <a:t>A concentrated stock market 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– biased towards pharmaceuticals, oil companies and banks.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tx2"/>
                </a:solidFill>
              </a:rPr>
              <a:t>Considerable overseas revenues – </a:t>
            </a:r>
            <a:r>
              <a:rPr lang="en-GB" sz="2000" dirty="0">
                <a:solidFill>
                  <a:schemeClr val="tx2"/>
                </a:solidFill>
              </a:rPr>
              <a:t>around 75% of income generated overseas</a:t>
            </a:r>
          </a:p>
          <a:p>
            <a:endParaRPr lang="en-GB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66453B-1853-92D7-A44F-F000AE8B19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11</a:t>
            </a:fld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8C64271-339B-CA35-277B-AD30E5D13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8677" y="267715"/>
            <a:ext cx="1626474" cy="1065074"/>
          </a:xfrm>
          <a:prstGeom prst="rect">
            <a:avLst/>
          </a:prstGeom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85D72123-F543-695B-5B9E-83B5F1E07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</p:spPr>
        <p:txBody>
          <a:bodyPr>
            <a:noAutofit/>
          </a:bodyPr>
          <a:lstStyle/>
          <a:p>
            <a:r>
              <a:rPr lang="en-GB" sz="3200" b="1" dirty="0"/>
              <a:t>United Kingdom: </a:t>
            </a:r>
            <a:r>
              <a:rPr lang="en-GB" sz="3200" dirty="0"/>
              <a:t>Fact file</a:t>
            </a:r>
          </a:p>
        </p:txBody>
      </p:sp>
    </p:spTree>
    <p:extLst>
      <p:ext uri="{BB962C8B-B14F-4D97-AF65-F5344CB8AC3E}">
        <p14:creationId xmlns:p14="http://schemas.microsoft.com/office/powerpoint/2010/main" val="359672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2E7A87-4A3E-9E85-82D7-3ADE05D448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12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697616-B380-B627-21D3-72C6C5460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Currency: </a:t>
            </a:r>
            <a:r>
              <a:rPr lang="en-GB" dirty="0"/>
              <a:t>Sterling vs Dollar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EC609B-24A2-1EB7-605A-5EE40A5A778B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Considerable weakening of Sterling over recent years.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A9DB8F-6245-4DD5-14A0-35B3F923E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321" y="1468267"/>
            <a:ext cx="10450664" cy="44574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AAFE67-400F-E445-281D-036774CB1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8677" y="267715"/>
            <a:ext cx="1626474" cy="106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5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C71E89-E508-489E-8690-74D28E8F3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4" y="1470991"/>
            <a:ext cx="11239082" cy="446267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>
                    <a:lumMod val="65000"/>
                  </a:schemeClr>
                </a:solidFill>
              </a:rPr>
              <a:t>A concentrated stock market 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– biased towards pharmaceuticals, oil companies and banks.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>
                    <a:lumMod val="65000"/>
                  </a:schemeClr>
                </a:solidFill>
              </a:rPr>
              <a:t>Considerable overseas revenues – </a:t>
            </a:r>
            <a:r>
              <a:rPr lang="en-GB" sz="2000" dirty="0">
                <a:solidFill>
                  <a:schemeClr val="bg1">
                    <a:lumMod val="65000"/>
                  </a:schemeClr>
                </a:solidFill>
              </a:rPr>
              <a:t>around 75% of income generated overseas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tx2"/>
                </a:solidFill>
              </a:rPr>
              <a:t>A depreciating currency </a:t>
            </a:r>
            <a:r>
              <a:rPr lang="en-GB" sz="2000" dirty="0">
                <a:solidFill>
                  <a:schemeClr val="tx2"/>
                </a:solidFill>
              </a:rPr>
              <a:t>– $1.40 to close to parity within a year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66453B-1853-92D7-A44F-F000AE8B19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13</a:t>
            </a:fld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8C64271-339B-CA35-277B-AD30E5D13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8677" y="267715"/>
            <a:ext cx="1626474" cy="1065074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361DCA01-6D5A-D02A-BCA8-9642FEE2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</p:spPr>
        <p:txBody>
          <a:bodyPr>
            <a:noAutofit/>
          </a:bodyPr>
          <a:lstStyle/>
          <a:p>
            <a:r>
              <a:rPr lang="en-GB" sz="3200" b="1" dirty="0"/>
              <a:t>United Kingdom: </a:t>
            </a:r>
            <a:r>
              <a:rPr lang="en-GB" sz="3200" dirty="0"/>
              <a:t>Fact file</a:t>
            </a:r>
          </a:p>
        </p:txBody>
      </p:sp>
    </p:spTree>
    <p:extLst>
      <p:ext uri="{BB962C8B-B14F-4D97-AF65-F5344CB8AC3E}">
        <p14:creationId xmlns:p14="http://schemas.microsoft.com/office/powerpoint/2010/main" val="394857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C71E89-E508-489E-8690-74D28E8F3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4" y="1470991"/>
            <a:ext cx="11159569" cy="446267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b="1" dirty="0"/>
              <a:t>A concentrated stock market </a:t>
            </a:r>
            <a:r>
              <a:rPr lang="en-GB" sz="2000" dirty="0"/>
              <a:t>– biased towards pharmaceuticals, oil companies and banks.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b="1" dirty="0"/>
              <a:t>Considerable overseas revenues – </a:t>
            </a:r>
            <a:r>
              <a:rPr lang="en-GB" sz="2000" dirty="0"/>
              <a:t>around 75% of income generated overseas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b="1" dirty="0"/>
              <a:t>A depreciating currency </a:t>
            </a:r>
            <a:r>
              <a:rPr lang="en-GB" sz="2000" dirty="0"/>
              <a:t>– </a:t>
            </a:r>
            <a:r>
              <a:rPr lang="en-US" sz="2000" dirty="0"/>
              <a:t>$1.40 to close to parity within a year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66453B-1853-92D7-A44F-F000AE8B19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14</a:t>
            </a:fld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8C64271-339B-CA35-277B-AD30E5D13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8677" y="267715"/>
            <a:ext cx="1626474" cy="10650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D8980F-1466-4877-9D88-1AC9834F841A}"/>
              </a:ext>
            </a:extLst>
          </p:cNvPr>
          <p:cNvSpPr txBox="1"/>
          <p:nvPr/>
        </p:nvSpPr>
        <p:spPr>
          <a:xfrm>
            <a:off x="2237548" y="3792773"/>
            <a:ext cx="6923273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br>
              <a:rPr lang="en-GB" b="1" dirty="0"/>
            </a:br>
            <a:r>
              <a:rPr lang="en-GB" b="1" dirty="0">
                <a:solidFill>
                  <a:schemeClr val="tx2"/>
                </a:solidFill>
              </a:rPr>
              <a:t>All of these facts would serve to significantly bolster the FTSE 100 given market conditions in 2022 to-date</a:t>
            </a:r>
          </a:p>
          <a:p>
            <a:pPr algn="ctr"/>
            <a:endParaRPr lang="en-GB" b="1" dirty="0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4604E924-A62F-4FC0-4AEF-2B17F8924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</p:spPr>
        <p:txBody>
          <a:bodyPr>
            <a:noAutofit/>
          </a:bodyPr>
          <a:lstStyle/>
          <a:p>
            <a:r>
              <a:rPr lang="en-GB" sz="3200" b="1" dirty="0"/>
              <a:t>United Kingdom: </a:t>
            </a:r>
            <a:r>
              <a:rPr lang="en-GB" sz="3200" dirty="0"/>
              <a:t>Fact file</a:t>
            </a:r>
          </a:p>
        </p:txBody>
      </p:sp>
    </p:spTree>
    <p:extLst>
      <p:ext uri="{BB962C8B-B14F-4D97-AF65-F5344CB8AC3E}">
        <p14:creationId xmlns:p14="http://schemas.microsoft.com/office/powerpoint/2010/main" val="187730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B4AB67-6D61-412D-0E79-835CD52001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15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3ADFA2-69FD-5E3C-7D9F-DC2647E02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 wait… has the UK bucked the global economic trend?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A00144-F768-78A6-A34C-323EBDA73A25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UK equity performance has bucked the trend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1EA914-D38B-F45B-E051-E2EA5760B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19" y="1290108"/>
            <a:ext cx="10515601" cy="448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46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0B9AA0-FD5F-9707-964F-10AA227EF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19" y="1271726"/>
            <a:ext cx="10515601" cy="493029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B4AB67-6D61-412D-0E79-835CD52001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16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3ADFA2-69FD-5E3C-7D9F-DC2647E02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 wait… has the UK bucked the global economic trend?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A00144-F768-78A6-A34C-323EBDA73A25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UK equity performance has bucked the trend… for the large cap stocks</a:t>
            </a:r>
          </a:p>
        </p:txBody>
      </p:sp>
    </p:spTree>
    <p:extLst>
      <p:ext uri="{BB962C8B-B14F-4D97-AF65-F5344CB8AC3E}">
        <p14:creationId xmlns:p14="http://schemas.microsoft.com/office/powerpoint/2010/main" val="216536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140B7A-D0BF-4F8E-8A93-C1CE2E8629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17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51B0906-6E03-4CAF-B413-8EA6DC730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UK CPI inflation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F8CBBF-ED5A-596F-8C06-94A5F079D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169" y="690018"/>
            <a:ext cx="9173661" cy="547796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51714F7-0F84-6384-3E14-9B7DCF1FD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8677" y="224631"/>
            <a:ext cx="1626474" cy="106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25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425923-A443-71C9-37A5-BDE70D0AF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18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49B1B4A-447B-E304-C070-6CEC1C3D4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UK CPI inflation – contributary factors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3F11E5-E63B-B290-6257-0AEC0484F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007" y="805598"/>
            <a:ext cx="9306422" cy="53980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E2DFC70-E1A0-8D2B-DC49-8241E58A0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571" y="1220624"/>
            <a:ext cx="6078082" cy="12442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132CC5-EFFF-D99F-4620-D0072F3B1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8677" y="224631"/>
            <a:ext cx="1626474" cy="106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077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0B8196-84BD-D7ED-B8F5-C336C858DB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19</a:t>
            </a:fld>
            <a:endParaRPr lang="en-GB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6769331-9000-32CE-9C0B-894641DDA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</p:spPr>
        <p:txBody>
          <a:bodyPr/>
          <a:lstStyle/>
          <a:p>
            <a:r>
              <a:rPr lang="en-GB" dirty="0"/>
              <a:t>The gilt yield has risen… very significantly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329647E9-6A17-0735-3B52-E598F56C1739}"/>
              </a:ext>
            </a:extLst>
          </p:cNvPr>
          <p:cNvSpPr txBox="1">
            <a:spLocks/>
          </p:cNvSpPr>
          <p:nvPr/>
        </p:nvSpPr>
        <p:spPr>
          <a:xfrm>
            <a:off x="441385" y="598448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9138" indent="-363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4738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9863" indent="-3651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EEF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Everybody knows that base rates will rise… including the market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B068BA-22C9-77E6-42A2-F65EFA12B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733" y="1245754"/>
            <a:ext cx="11294533" cy="48312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3A01DC-40A8-D53B-28D9-5461CC619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8677" y="224631"/>
            <a:ext cx="1626474" cy="106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68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0B8196-84BD-D7ED-B8F5-C336C858DB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20</a:t>
            </a:fld>
            <a:endParaRPr lang="en-GB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6769331-9000-32CE-9C0B-894641DDA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85" y="252000"/>
            <a:ext cx="10515600" cy="403608"/>
          </a:xfrm>
        </p:spPr>
        <p:txBody>
          <a:bodyPr/>
          <a:lstStyle/>
          <a:p>
            <a:r>
              <a:rPr lang="en-GB" dirty="0"/>
              <a:t>The value of gilts has fallen… very significantly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329647E9-6A17-0735-3B52-E598F56C1739}"/>
              </a:ext>
            </a:extLst>
          </p:cNvPr>
          <p:cNvSpPr txBox="1">
            <a:spLocks/>
          </p:cNvSpPr>
          <p:nvPr/>
        </p:nvSpPr>
        <p:spPr>
          <a:xfrm>
            <a:off x="441385" y="598448"/>
            <a:ext cx="10515600" cy="4036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1800"/>
              </a:spcBef>
              <a:buClr>
                <a:srgbClr val="00AEEF"/>
              </a:buClr>
              <a:buFont typeface="Arial" panose="020B0604020202020204" pitchFamily="34" charset="0"/>
              <a:buNone/>
              <a:defRPr sz="1800" i="1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9138" indent="-363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4738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9863" indent="-3651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EEF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Everybody knows that base rates will rise… including the market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B324132-F937-3A65-3DF2-4D8917131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348504"/>
            <a:ext cx="10752667" cy="45895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004844-DEC0-04A1-20BE-23C4F4D266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8677" y="224631"/>
            <a:ext cx="1626474" cy="106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6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1F13A3-0BC7-A5FA-BD35-36CDCD190F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21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8F95C0-7385-9269-2BB8-4F3BBB7E0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859" y="251999"/>
            <a:ext cx="11454282" cy="403608"/>
          </a:xfrm>
        </p:spPr>
        <p:txBody>
          <a:bodyPr>
            <a:noAutofit/>
          </a:bodyPr>
          <a:lstStyle/>
          <a:p>
            <a:pPr algn="ctr"/>
            <a:r>
              <a:rPr lang="en-GB" sz="2800" b="1" dirty="0"/>
              <a:t>Liability Driven Investments (LDI)</a:t>
            </a:r>
            <a:endParaRPr lang="en-GB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21B4BB-3718-B206-CD5D-27C49CC58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60" y="1134542"/>
            <a:ext cx="6497463" cy="4735678"/>
          </a:xfrm>
          <a:prstGeom prst="rect">
            <a:avLst/>
          </a:prstGeom>
        </p:spPr>
      </p:pic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6352538A-1ADC-25C4-9E37-5892F0A30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4267" y="900295"/>
            <a:ext cx="4880473" cy="4882438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What is LDI again?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Capital efficient hedging with built-in leverage mitigation protocols</a:t>
            </a:r>
          </a:p>
          <a:p>
            <a:pPr marL="527050" lvl="2" indent="-17145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Relatively modest leverage levels</a:t>
            </a:r>
          </a:p>
          <a:p>
            <a:pPr marL="527050" lvl="2" indent="-17145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tx1"/>
                </a:solidFill>
              </a:rPr>
              <a:t>Day-to-day line of defence 1: </a:t>
            </a:r>
            <a:r>
              <a:rPr lang="en-GB" sz="1800" dirty="0">
                <a:solidFill>
                  <a:schemeClr val="tx1"/>
                </a:solidFill>
              </a:rPr>
              <a:t>Recapitalisation protocol: Cash in / out (to keep leverage within a range)</a:t>
            </a:r>
          </a:p>
          <a:p>
            <a:pPr marL="527050" lvl="2" indent="-17145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tx1"/>
                </a:solidFill>
              </a:rPr>
              <a:t>Day-to-day line of defence 2: </a:t>
            </a:r>
            <a:br>
              <a:rPr lang="en-GB" sz="1800" b="1" dirty="0">
                <a:solidFill>
                  <a:schemeClr val="tx1"/>
                </a:solidFill>
              </a:rPr>
            </a:br>
            <a:r>
              <a:rPr lang="en-GB" sz="1800" dirty="0">
                <a:solidFill>
                  <a:schemeClr val="tx1"/>
                </a:solidFill>
              </a:rPr>
              <a:t>Manually reduce leverage via asset sales if recapitalisation won’t reach the LDI fund in time.</a:t>
            </a:r>
          </a:p>
          <a:p>
            <a:pPr marL="527050" lvl="2" indent="-17145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tx1"/>
              </a:solidFill>
            </a:endParaRPr>
          </a:p>
          <a:p>
            <a:pPr marL="527050" lvl="2" indent="-17145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tx1"/>
              </a:solidFill>
            </a:endParaRPr>
          </a:p>
          <a:p>
            <a:pPr marL="527050" lvl="2" indent="-17145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tx1"/>
              </a:solidFill>
            </a:endParaRPr>
          </a:p>
          <a:p>
            <a:pPr marL="527050" lvl="2" indent="-171450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890588" lvl="1" indent="-17145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84686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C71E89-E508-489E-8690-74D28E8F3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3" y="1470991"/>
            <a:ext cx="11047883" cy="446267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b="1" dirty="0"/>
              <a:t>A concentrated stock market </a:t>
            </a:r>
            <a:r>
              <a:rPr lang="en-GB" sz="2000" dirty="0"/>
              <a:t>– biased towards pharmaceuticals, oil companies and banks.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b="1" dirty="0"/>
              <a:t>Considerable overseas revenues – </a:t>
            </a:r>
            <a:r>
              <a:rPr lang="en-GB" sz="2000" dirty="0"/>
              <a:t>around 75% of income generated overseas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/>
              <a:t>A depreciating currency </a:t>
            </a:r>
            <a:r>
              <a:rPr lang="en-US" sz="2000" dirty="0"/>
              <a:t>– $1.40 to close to parity within a year</a:t>
            </a:r>
          </a:p>
          <a:p>
            <a:r>
              <a:rPr lang="en-GB" sz="2000" dirty="0"/>
              <a:t>And also….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tx2"/>
                </a:solidFill>
              </a:rPr>
              <a:t>Uncertainly associated with ‘the B word’</a:t>
            </a:r>
            <a:r>
              <a:rPr lang="en-GB" sz="2000" dirty="0">
                <a:solidFill>
                  <a:schemeClr val="tx2"/>
                </a:solidFill>
              </a:rPr>
              <a:t> – and it’s not ‘Boris’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tx2"/>
                </a:solidFill>
              </a:rPr>
              <a:t>Relatively high levels of debt </a:t>
            </a:r>
            <a:r>
              <a:rPr lang="en-GB" sz="2000" dirty="0">
                <a:solidFill>
                  <a:schemeClr val="tx2"/>
                </a:solidFill>
              </a:rPr>
              <a:t>– debt to GDP of 102% with an 8% budgetary deficit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tx2"/>
                </a:solidFill>
              </a:rPr>
              <a:t>Political uncertainty</a:t>
            </a:r>
            <a:r>
              <a:rPr lang="en-GB" sz="2000" dirty="0">
                <a:solidFill>
                  <a:schemeClr val="tx2"/>
                </a:solidFill>
              </a:rPr>
              <a:t> – … and financial markets do not like uncertainty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66453B-1853-92D7-A44F-F000AE8B19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22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FB7CBE-D32F-62C2-BDEE-6D484A535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Let me tell you about the UK… supplemental information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6DC191-B5CA-CDAA-F9BD-17B6C367CE6E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Blighty…a summary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8C64271-339B-CA35-277B-AD30E5D13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8677" y="267715"/>
            <a:ext cx="1626474" cy="106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6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607BFC-381F-DCCB-C800-0DB2C57422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23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9824DE9-0569-47BE-2CCD-6B2636C0C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Let’s get bang up-to-date… why are UK markets stressed?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EA0599-5207-15F1-4FAD-DB64A8A2AAE4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It’s for the same reasons that other domestic economies are struggling, plus……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D80EAD-2BBC-F96D-0E37-2EC932C02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783" y="1211998"/>
            <a:ext cx="5739231" cy="46324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6D645A-8323-66F9-A969-060379A28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8677" y="267715"/>
            <a:ext cx="1626474" cy="10650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8A71C14-503E-6571-A2DD-D1702DD9FAD2}"/>
              </a:ext>
            </a:extLst>
          </p:cNvPr>
          <p:cNvSpPr txBox="1"/>
          <p:nvPr/>
        </p:nvSpPr>
        <p:spPr>
          <a:xfrm>
            <a:off x="2206992" y="6092704"/>
            <a:ext cx="7138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… but what does this mean for LDI investment?</a:t>
            </a:r>
          </a:p>
        </p:txBody>
      </p:sp>
    </p:spTree>
    <p:extLst>
      <p:ext uri="{BB962C8B-B14F-4D97-AF65-F5344CB8AC3E}">
        <p14:creationId xmlns:p14="http://schemas.microsoft.com/office/powerpoint/2010/main" val="358509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EAC81D-4A88-2EB2-F8DF-12236BC733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24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FCA375-00E3-26B1-3BE0-DBBA6C1BD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Week commencing 26 October 2022…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54B17A-48F0-0E80-7B56-E346D2F41352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…a run on the gilt market</a:t>
            </a:r>
          </a:p>
        </p:txBody>
      </p:sp>
      <p:pic>
        <p:nvPicPr>
          <p:cNvPr id="1026" name="x_Picture 1">
            <a:extLst>
              <a:ext uri="{FF2B5EF4-FFF2-40B4-BE49-F238E27FC236}">
                <a16:creationId xmlns:a16="http://schemas.microsoft.com/office/drawing/2014/main" id="{A0EADBF5-9252-DED1-DFB0-3DD7B9FFA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797" y="1196159"/>
            <a:ext cx="9323708" cy="498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18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910EB1-434E-A9FE-4952-9CDB15FA80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25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BC4DDEF-DE6D-5C86-A35A-E7B18A350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Liability Driven Investments (LDI): </a:t>
            </a:r>
            <a:r>
              <a:rPr lang="en-GB" dirty="0"/>
              <a:t>Who to believe…?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555316-924F-D203-8301-7813960A3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4445" y="1679568"/>
            <a:ext cx="5527287" cy="40706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B1B82E-A34F-3E4B-FCA5-579E47C14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0137" y="2765874"/>
            <a:ext cx="3135902" cy="6631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8D781D-6ECD-406B-3664-BACCD555A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744" y="1659467"/>
            <a:ext cx="5283440" cy="41078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58B5F76-0FAD-BEDD-6285-87786C73397A}"/>
              </a:ext>
            </a:extLst>
          </p:cNvPr>
          <p:cNvSpPr txBox="1"/>
          <p:nvPr/>
        </p:nvSpPr>
        <p:spPr>
          <a:xfrm>
            <a:off x="1791907" y="1180968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The prosecution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7133F7-859E-FF8D-17F9-C0BA2B243BD7}"/>
              </a:ext>
            </a:extLst>
          </p:cNvPr>
          <p:cNvSpPr txBox="1"/>
          <p:nvPr/>
        </p:nvSpPr>
        <p:spPr>
          <a:xfrm>
            <a:off x="8119588" y="1170919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The defence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B54A65-4AFB-CC2C-9336-186F3844FBCC}"/>
              </a:ext>
            </a:extLst>
          </p:cNvPr>
          <p:cNvSpPr/>
          <p:nvPr/>
        </p:nvSpPr>
        <p:spPr>
          <a:xfrm>
            <a:off x="6224446" y="1586690"/>
            <a:ext cx="5595022" cy="433808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587ACA-79FF-21CD-C65D-AAD8058E10A1}"/>
              </a:ext>
            </a:extLst>
          </p:cNvPr>
          <p:cNvSpPr/>
          <p:nvPr/>
        </p:nvSpPr>
        <p:spPr>
          <a:xfrm>
            <a:off x="147953" y="1586689"/>
            <a:ext cx="5595022" cy="433808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88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C71E89-E508-489E-8690-74D28E8F3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7246" y="1312673"/>
            <a:ext cx="5501274" cy="3849478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tx2"/>
                </a:solidFill>
              </a:rPr>
              <a:t>Have you a high hedge ratio and your LDI provider has weathered the storm?</a:t>
            </a:r>
            <a:br>
              <a:rPr lang="en-GB" sz="1600" dirty="0"/>
            </a:br>
            <a:r>
              <a:rPr lang="en-GB" sz="1600" dirty="0"/>
              <a:t>You likely still have a very good position</a:t>
            </a:r>
            <a:endParaRPr lang="en-GB" sz="2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tx2"/>
                </a:solidFill>
              </a:rPr>
              <a:t>Are you underhedged and your LDI provider has weathered the storm?</a:t>
            </a:r>
            <a:br>
              <a:rPr lang="en-GB" sz="1600" dirty="0"/>
            </a:br>
            <a:r>
              <a:rPr lang="en-GB" sz="1600" dirty="0"/>
              <a:t>Your position may have improved materially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tx2"/>
                </a:solidFill>
              </a:rPr>
              <a:t>Has your LDI provider had to cut protection?</a:t>
            </a:r>
            <a:br>
              <a:rPr lang="en-GB" sz="1600" b="1" dirty="0"/>
            </a:br>
            <a:r>
              <a:rPr lang="en-GB" sz="1600" dirty="0"/>
              <a:t>“It depends”… your advisor will be in touch…but for the significant majority of schemes it isn’t “that bad”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tx2"/>
                </a:solidFill>
              </a:rPr>
              <a:t>Do you not have LDI…</a:t>
            </a:r>
            <a:br>
              <a:rPr lang="en-GB" sz="1600" b="1" dirty="0">
                <a:solidFill>
                  <a:schemeClr val="tx2"/>
                </a:solidFill>
              </a:rPr>
            </a:br>
            <a:r>
              <a:rPr lang="en-GB" sz="1600" dirty="0"/>
              <a:t>The financial position may have improved considerably… you may wish to protect the improvement.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34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890588" lvl="1" indent="-17145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66453B-1853-92D7-A44F-F000AE8B19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26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FB7CBE-D32F-62C2-BDEE-6D484A535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852" y="158572"/>
            <a:ext cx="10515600" cy="403608"/>
          </a:xfrm>
        </p:spPr>
        <p:txBody>
          <a:bodyPr>
            <a:noAutofit/>
          </a:bodyPr>
          <a:lstStyle/>
          <a:p>
            <a:r>
              <a:rPr lang="en-GB" sz="2800" dirty="0"/>
              <a:t>As we sit here today…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6DC191-B5CA-CDAA-F9BD-17B6C367CE6E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22852" y="669365"/>
            <a:ext cx="10515600" cy="40360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The particular circumstances of your scheme is more relevant than ever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744CE9-6C87-D8DC-DD72-A996FEB64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468" y="1625600"/>
            <a:ext cx="5281576" cy="384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32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49525D-38A8-77B9-81E4-24053C977E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D5B6F-6B2C-45CA-BEA9-5F5F424092B4}" type="slidenum">
              <a:rPr lang="en-GB" smtClean="0"/>
              <a:t>27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222E3A-2E1A-817A-4CD3-78F184F79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Portfolio positioning in today’s market environment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5F5D29-69EA-F302-DFB2-BF9034C46571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The market has moved… your circumstances may have changed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55DD59-EB60-6CE5-C407-B475EC895B55}"/>
              </a:ext>
            </a:extLst>
          </p:cNvPr>
          <p:cNvSpPr/>
          <p:nvPr/>
        </p:nvSpPr>
        <p:spPr>
          <a:xfrm>
            <a:off x="441385" y="1127127"/>
            <a:ext cx="5155082" cy="1056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Is LDI still appropriate?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7DBA66-4CC5-6DF1-3800-ED913E906735}"/>
              </a:ext>
            </a:extLst>
          </p:cNvPr>
          <p:cNvSpPr/>
          <p:nvPr/>
        </p:nvSpPr>
        <p:spPr>
          <a:xfrm>
            <a:off x="6300319" y="1127127"/>
            <a:ext cx="5155082" cy="1056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Is my portfolio still appropriate?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B3965E18-D70C-1EB4-F3B6-6DC5F626C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950" y="2309936"/>
            <a:ext cx="5292784" cy="201846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LDI as we know it will change (lower leverage), despite working in the significant majority of cases during the gilt shock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Many will continue to use LDI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LDI is not the only way to protect a position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E2AAA29A-8204-8C1B-C255-D68756B115F2}"/>
              </a:ext>
            </a:extLst>
          </p:cNvPr>
          <p:cNvSpPr txBox="1">
            <a:spLocks/>
          </p:cNvSpPr>
          <p:nvPr/>
        </p:nvSpPr>
        <p:spPr>
          <a:xfrm>
            <a:off x="6300318" y="2246546"/>
            <a:ext cx="5819795" cy="2018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>
                <a:srgbClr val="00AEEF"/>
              </a:buClr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3635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EEF"/>
              </a:buClr>
              <a:buSzPct val="100000"/>
              <a:buFont typeface="Calibri" panose="020F0502020204030204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74738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EEF"/>
              </a:buClr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39863" indent="-3651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EEF"/>
              </a:buClr>
              <a:buFont typeface="Arial" panose="020B0604020202020204" pitchFamily="34" charset="0"/>
              <a:buChar char="-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5463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Calibri" panose="020F0502020204030204" pitchFamily="34" charset="0"/>
              <a:buChar char="·"/>
              <a:tabLst>
                <a:tab pos="1795463" algn="l"/>
              </a:tabLst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Your financial position may have improved materially… should you protect it?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Portfolios will need rebalancing (now </a:t>
            </a:r>
            <a:br>
              <a:rPr lang="en-GB" sz="2000" dirty="0"/>
            </a:br>
            <a:r>
              <a:rPr lang="en-GB" sz="2000" dirty="0"/>
              <a:t>overweight growth, </a:t>
            </a:r>
            <a:r>
              <a:rPr lang="en-GB" sz="2000" dirty="0" err="1"/>
              <a:t>illiquids</a:t>
            </a:r>
            <a:r>
              <a:rPr lang="en-GB" sz="2000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dirty="0"/>
              <a:t>Stressed conditions – some issues (property) and opportunities (credit, buyout / buy-in?)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1B86A7-FC53-1DB4-B965-559E297C2C28}"/>
              </a:ext>
            </a:extLst>
          </p:cNvPr>
          <p:cNvSpPr txBox="1"/>
          <p:nvPr/>
        </p:nvSpPr>
        <p:spPr>
          <a:xfrm>
            <a:off x="1049866" y="5428555"/>
            <a:ext cx="1026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There is no substitute for scheme specific consideration including allowance or the current financial condition of the arrangement.</a:t>
            </a:r>
          </a:p>
        </p:txBody>
      </p:sp>
    </p:spTree>
    <p:extLst>
      <p:ext uri="{BB962C8B-B14F-4D97-AF65-F5344CB8AC3E}">
        <p14:creationId xmlns:p14="http://schemas.microsoft.com/office/powerpoint/2010/main" val="242394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uiExpand="1" build="p"/>
      <p:bldP spid="10" grpId="0"/>
      <p:bldP spid="11" grpId="0"/>
    </p:bldLst>
  </p:timing>
</p:sld>
</file>

<file path=ppt/theme/theme1.xml><?xml version="1.0" encoding="utf-8"?>
<a:theme xmlns:a="http://schemas.openxmlformats.org/drawingml/2006/main" name="Blank">
  <a:themeElements>
    <a:clrScheme name="FA Default">
      <a:dk1>
        <a:srgbClr val="1E1E1E"/>
      </a:dk1>
      <a:lt1>
        <a:sysClr val="window" lastClr="FFFFFF"/>
      </a:lt1>
      <a:dk2>
        <a:srgbClr val="00B0F0"/>
      </a:dk2>
      <a:lt2>
        <a:srgbClr val="E6E6E6"/>
      </a:lt2>
      <a:accent1>
        <a:srgbClr val="00AEEF"/>
      </a:accent1>
      <a:accent2>
        <a:srgbClr val="B71234"/>
      </a:accent2>
      <a:accent3>
        <a:srgbClr val="003F72"/>
      </a:accent3>
      <a:accent4>
        <a:srgbClr val="77216F"/>
      </a:accent4>
      <a:accent5>
        <a:srgbClr val="ED7D31"/>
      </a:accent5>
      <a:accent6>
        <a:srgbClr val="B1BE2D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2_Presentation_Template v0.4.pptx  -  Read-Only" id="{B90D324F-4310-41C5-A032-9EE6969D23A1}" vid="{877FD147-3720-41F2-9ED4-301702904E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2870</TotalTime>
  <Words>921</Words>
  <Application>Microsoft Office PowerPoint</Application>
  <PresentationFormat>Widescreen</PresentationFormat>
  <Paragraphs>123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Wingdings</vt:lpstr>
      <vt:lpstr>Blank</vt:lpstr>
      <vt:lpstr>PowerPoint Presentation</vt:lpstr>
      <vt:lpstr>Global equity markets – 2022 to-date</vt:lpstr>
      <vt:lpstr>Why have global markets struggled?</vt:lpstr>
      <vt:lpstr>Significant rise in commodity prices to mid-year</vt:lpstr>
      <vt:lpstr>But wait… has the UK bucked the global economic trend?</vt:lpstr>
      <vt:lpstr>But wait… has the UK bucked the global economic trend?</vt:lpstr>
      <vt:lpstr>Let me tell you about the UK…</vt:lpstr>
      <vt:lpstr>Let me tell you about the UK…</vt:lpstr>
      <vt:lpstr>United Kingdom: Fact file</vt:lpstr>
      <vt:lpstr>Let me tell you about the UK…</vt:lpstr>
      <vt:lpstr>United Kingdom: Fact file</vt:lpstr>
      <vt:lpstr>Currency: Sterling vs Dollar</vt:lpstr>
      <vt:lpstr>United Kingdom: Fact file</vt:lpstr>
      <vt:lpstr>United Kingdom: Fact file</vt:lpstr>
      <vt:lpstr>But wait… has the UK bucked the global economic trend?</vt:lpstr>
      <vt:lpstr>But wait… has the UK bucked the global economic trend?</vt:lpstr>
      <vt:lpstr>UK CPI inflation</vt:lpstr>
      <vt:lpstr>UK CPI inflation – contributary factors</vt:lpstr>
      <vt:lpstr>The gilt yield has risen… very significantly</vt:lpstr>
      <vt:lpstr>The value of gilts has fallen… very significantly</vt:lpstr>
      <vt:lpstr>Liability Driven Investments (LDI)</vt:lpstr>
      <vt:lpstr>Let me tell you about the UK… supplemental information</vt:lpstr>
      <vt:lpstr>Let’s get bang up-to-date… why are UK markets stressed?</vt:lpstr>
      <vt:lpstr>Week commencing 26 October 2022…</vt:lpstr>
      <vt:lpstr>Liability Driven Investments (LDI): Who to believe…?</vt:lpstr>
      <vt:lpstr>As we sit here today…</vt:lpstr>
      <vt:lpstr>Portfolio positioning in today’s market environment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Russell Oades</dc:creator>
  <cp:lastModifiedBy>Richard Lunt</cp:lastModifiedBy>
  <cp:revision>18</cp:revision>
  <dcterms:created xsi:type="dcterms:W3CDTF">2022-09-28T06:27:54Z</dcterms:created>
  <dcterms:modified xsi:type="dcterms:W3CDTF">2022-10-06T06:52:38Z</dcterms:modified>
</cp:coreProperties>
</file>